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6314" autoAdjust="0"/>
  </p:normalViewPr>
  <p:slideViewPr>
    <p:cSldViewPr>
      <p:cViewPr varScale="1">
        <p:scale>
          <a:sx n="105" d="100"/>
          <a:sy n="105" d="100"/>
        </p:scale>
        <p:origin x="-14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8D3E16-3DE0-4B2E-8E22-559457799F1A}" type="datetimeFigureOut">
              <a:rPr lang="en-US" smtClean="0"/>
              <a:pPr/>
              <a:t>1/25/2019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608D99-BFB5-4CE6-A691-1F4CD941CFA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608D99-BFB5-4CE6-A691-1F4CD941CFA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Life course approach is also termed as life course theory pr life course perspective.  It is basically used in the analysis of individuals’ lives within structural, cultural and social contexts.   The ‘life course’ concept considers individual life as the journey from when one is born to death.  Even though the journey is not exactly similar to that of another individual it is composed of a cohort of others that were born around the same time within a certain culture and undergo identical collection of macro social events.  These are events such as technological innovations, wars, recessions and national tragedies, as well as, successes. Within the micro social level, the journey is composed of a range of other individuals that form a set of intimate </a:t>
            </a:r>
            <a:r>
              <a:rPr lang="en-US" sz="1200" kern="1200" dirty="0" smtClean="0">
                <a:solidFill>
                  <a:schemeClr val="tx1"/>
                </a:solidFill>
                <a:latin typeface="+mn-lt"/>
                <a:ea typeface="+mn-ea"/>
                <a:cs typeface="+mn-cs"/>
              </a:rPr>
              <a:t>communities</a:t>
            </a:r>
            <a:r>
              <a:rPr lang="en-US" sz="1200" kern="1200" baseline="0" dirty="0" smtClean="0">
                <a:solidFill>
                  <a:schemeClr val="tx1"/>
                </a:solidFill>
                <a:latin typeface="+mn-lt"/>
                <a:ea typeface="+mn-ea"/>
                <a:cs typeface="+mn-cs"/>
              </a:rPr>
              <a:t> (Elder </a:t>
            </a:r>
            <a:r>
              <a:rPr lang="en-US" sz="1200" kern="1200" baseline="0" smtClean="0">
                <a:solidFill>
                  <a:schemeClr val="tx1"/>
                </a:solidFill>
                <a:latin typeface="+mn-lt"/>
                <a:ea typeface="+mn-ea"/>
                <a:cs typeface="+mn-cs"/>
              </a:rPr>
              <a:t>&amp; Giele</a:t>
            </a:r>
            <a:endParaRPr lang="en-US" dirty="0"/>
          </a:p>
        </p:txBody>
      </p:sp>
      <p:sp>
        <p:nvSpPr>
          <p:cNvPr id="4" name="Slide Number Placeholder 3"/>
          <p:cNvSpPr>
            <a:spLocks noGrp="1"/>
          </p:cNvSpPr>
          <p:nvPr>
            <p:ph type="sldNum" sz="quarter" idx="10"/>
          </p:nvPr>
        </p:nvSpPr>
        <p:spPr/>
        <p:txBody>
          <a:bodyPr/>
          <a:lstStyle/>
          <a:p>
            <a:fld id="{5A608D99-BFB5-4CE6-A691-1F4CD941CFA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Even though the journey is not exactly similar to that of another individual it is composed of a cohort of others that were born around the same time within a certain culture and undergo identical collection of macro social events.  These are events such as technological innovations, wars, recessions and national tragedies, as well as, successes. Within the micro social level, the journey is composed of a range of other individuals that form a set of </a:t>
            </a:r>
            <a:r>
              <a:rPr lang="en-US" smtClean="0"/>
              <a:t>intimate </a:t>
            </a:r>
            <a:r>
              <a:rPr lang="en-US" smtClean="0"/>
              <a:t>communities  </a:t>
            </a:r>
            <a:endParaRPr lang="en-US" dirty="0" smtClean="0"/>
          </a:p>
          <a:p>
            <a:endParaRPr lang="en-US" dirty="0"/>
          </a:p>
        </p:txBody>
      </p:sp>
      <p:sp>
        <p:nvSpPr>
          <p:cNvPr id="4" name="Slide Number Placeholder 3"/>
          <p:cNvSpPr>
            <a:spLocks noGrp="1"/>
          </p:cNvSpPr>
          <p:nvPr>
            <p:ph type="sldNum" sz="quarter" idx="10"/>
          </p:nvPr>
        </p:nvSpPr>
        <p:spPr/>
        <p:txBody>
          <a:bodyPr/>
          <a:lstStyle/>
          <a:p>
            <a:fld id="{5A608D99-BFB5-4CE6-A691-1F4CD941CFA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Family life cycle is part of the life course approach elements.  The normal progression starts with the childhood family of orientation and ends with adulthood family of productivity</a:t>
            </a:r>
            <a:r>
              <a:rPr lang="en-US" sz="1200" kern="1200" baseline="0" dirty="0" smtClean="0">
                <a:solidFill>
                  <a:schemeClr val="tx1"/>
                </a:solidFill>
                <a:latin typeface="+mn-lt"/>
                <a:ea typeface="+mn-ea"/>
                <a:cs typeface="+mn-cs"/>
              </a:rPr>
              <a:t> (Levy et al., 2005).</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05).</a:t>
            </a:r>
            <a:endParaRPr lang="en-US" dirty="0"/>
          </a:p>
        </p:txBody>
      </p:sp>
      <p:sp>
        <p:nvSpPr>
          <p:cNvPr id="4" name="Slide Number Placeholder 3"/>
          <p:cNvSpPr>
            <a:spLocks noGrp="1"/>
          </p:cNvSpPr>
          <p:nvPr>
            <p:ph type="sldNum" sz="quarter" idx="10"/>
          </p:nvPr>
        </p:nvSpPr>
        <p:spPr/>
        <p:txBody>
          <a:bodyPr/>
          <a:lstStyle/>
          <a:p>
            <a:fld id="{5A608D99-BFB5-4CE6-A691-1F4CD941CFA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involves shifting from the family which nurtures to the new nuclear unit within which ones turns out to be the nurturer. Basically, the adult sequence involves </a:t>
            </a:r>
            <a:r>
              <a:rPr lang="en-US" dirty="0" err="1" smtClean="0"/>
              <a:t>preparental</a:t>
            </a:r>
            <a:r>
              <a:rPr lang="en-US" dirty="0" smtClean="0"/>
              <a:t>, parental, as well as, post parental periods</a:t>
            </a:r>
            <a:r>
              <a:rPr lang="en-US" baseline="0" dirty="0" smtClean="0"/>
              <a:t> (</a:t>
            </a:r>
            <a:r>
              <a:rPr lang="en-US" dirty="0" smtClean="0"/>
              <a:t>Elder</a:t>
            </a:r>
            <a:r>
              <a:rPr lang="en-US" baseline="0" dirty="0" smtClean="0"/>
              <a:t> </a:t>
            </a:r>
            <a:r>
              <a:rPr lang="en-US" dirty="0" smtClean="0"/>
              <a:t>&amp; </a:t>
            </a:r>
            <a:r>
              <a:rPr lang="en-US" dirty="0" err="1" smtClean="0"/>
              <a:t>Giele</a:t>
            </a:r>
            <a:r>
              <a:rPr lang="en-US" dirty="0" smtClean="0"/>
              <a:t>,</a:t>
            </a:r>
            <a:r>
              <a:rPr lang="en-US" baseline="0" dirty="0" smtClean="0"/>
              <a:t> </a:t>
            </a:r>
            <a:r>
              <a:rPr lang="en-US" dirty="0" smtClean="0"/>
              <a:t>2009).</a:t>
            </a:r>
          </a:p>
        </p:txBody>
      </p:sp>
      <p:sp>
        <p:nvSpPr>
          <p:cNvPr id="4" name="Slide Number Placeholder 3"/>
          <p:cNvSpPr>
            <a:spLocks noGrp="1"/>
          </p:cNvSpPr>
          <p:nvPr>
            <p:ph type="sldNum" sz="quarter" idx="10"/>
          </p:nvPr>
        </p:nvSpPr>
        <p:spPr/>
        <p:txBody>
          <a:bodyPr/>
          <a:lstStyle/>
          <a:p>
            <a:fld id="{5A608D99-BFB5-4CE6-A691-1F4CD941CFA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Life course model assumes certain continuity together with disruption within diverse strands of life’s contexts and investments.  Moreover, main life elements like family, work, other immediate communities are considered as mutually influential. Family life cycle seems to consider as inevitable shifting from a certain period top the other</a:t>
            </a:r>
            <a:r>
              <a:rPr lang="en-US" sz="1200" kern="1200" baseline="0" dirty="0" smtClean="0">
                <a:solidFill>
                  <a:schemeClr val="tx1"/>
                </a:solidFill>
                <a:latin typeface="+mn-lt"/>
                <a:ea typeface="+mn-ea"/>
                <a:cs typeface="+mn-cs"/>
              </a:rPr>
              <a:t> (Elder &amp; </a:t>
            </a:r>
            <a:r>
              <a:rPr lang="en-US" sz="1200" kern="1200" baseline="0" dirty="0" err="1" smtClean="0">
                <a:solidFill>
                  <a:schemeClr val="tx1"/>
                </a:solidFill>
                <a:latin typeface="+mn-lt"/>
                <a:ea typeface="+mn-ea"/>
                <a:cs typeface="+mn-cs"/>
              </a:rPr>
              <a:t>Giele</a:t>
            </a:r>
            <a:r>
              <a:rPr lang="en-US" sz="1200" kern="1200" baseline="0" dirty="0" smtClean="0">
                <a:solidFill>
                  <a:schemeClr val="tx1"/>
                </a:solidFill>
                <a:latin typeface="+mn-lt"/>
                <a:ea typeface="+mn-ea"/>
                <a:cs typeface="+mn-cs"/>
              </a:rPr>
              <a:t>, 2009).</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A608D99-BFB5-4CE6-A691-1F4CD941CFA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A608D99-BFB5-4CE6-A691-1F4CD941CFAE}"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C098C72-B19F-4B8A-AF9C-70B36CB159DF}" type="datetimeFigureOut">
              <a:rPr lang="en-US" smtClean="0"/>
              <a:pPr/>
              <a:t>1/25/2019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1B3761C-A713-47E2-9454-F2D67E19359C}"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C098C72-B19F-4B8A-AF9C-70B36CB159DF}"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1B3761C-A713-47E2-9454-F2D67E19359C}"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C098C72-B19F-4B8A-AF9C-70B36CB159DF}" type="datetimeFigureOut">
              <a:rPr lang="en-US" smtClean="0"/>
              <a:pPr/>
              <a:t>1/25/2019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1B3761C-A713-47E2-9454-F2D67E19359C}"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C098C72-B19F-4B8A-AF9C-70B36CB159DF}" type="datetimeFigureOut">
              <a:rPr lang="en-US" smtClean="0"/>
              <a:pPr/>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3761C-A713-47E2-9454-F2D67E19359C}"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C098C72-B19F-4B8A-AF9C-70B36CB159DF}" type="datetimeFigureOut">
              <a:rPr lang="en-US" smtClean="0"/>
              <a:pPr/>
              <a:t>1/25/2019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1B3761C-A713-47E2-9454-F2D67E19359C}"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C098C72-B19F-4B8A-AF9C-70B36CB159DF}" type="datetimeFigureOut">
              <a:rPr lang="en-US" smtClean="0"/>
              <a:pPr/>
              <a:t>1/25/2019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1B3761C-A713-47E2-9454-F2D67E19359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C098C72-B19F-4B8A-AF9C-70B36CB159DF}" type="datetimeFigureOut">
              <a:rPr lang="en-US" smtClean="0"/>
              <a:pPr/>
              <a:t>1/25/2019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1B3761C-A713-47E2-9454-F2D67E1935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1B3761C-A713-47E2-9454-F2D67E19359C}"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C098C72-B19F-4B8A-AF9C-70B36CB159DF}" type="datetimeFigureOut">
              <a:rPr lang="en-US" smtClean="0"/>
              <a:pPr/>
              <a:t>1/25/2019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1B3761C-A713-47E2-9454-F2D67E19359C}"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C098C72-B19F-4B8A-AF9C-70B36CB159DF}" type="datetimeFigureOut">
              <a:rPr lang="en-US" smtClean="0"/>
              <a:pPr/>
              <a:t>1/25/2019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C098C72-B19F-4B8A-AF9C-70B36CB159DF}"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3761C-A713-47E2-9454-F2D67E19359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1B3761C-A713-47E2-9454-F2D67E19359C}"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C098C72-B19F-4B8A-AF9C-70B36CB159DF}" type="datetimeFigureOut">
              <a:rPr lang="en-US" smtClean="0"/>
              <a:pPr/>
              <a:t>1/25/2019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C098C72-B19F-4B8A-AF9C-70B36CB159DF}" type="datetimeFigureOut">
              <a:rPr lang="en-US" smtClean="0"/>
              <a:pPr/>
              <a:t>1/25/2019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1B3761C-A713-47E2-9454-F2D67E19359C}"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Student Name:</a:t>
            </a:r>
          </a:p>
          <a:p>
            <a:r>
              <a:rPr lang="en-US" dirty="0" smtClean="0"/>
              <a:t>Institutional Affiliation:</a:t>
            </a:r>
          </a:p>
          <a:p>
            <a:r>
              <a:rPr lang="en-US" dirty="0" smtClean="0"/>
              <a:t>Date:</a:t>
            </a:r>
            <a:endParaRPr lang="en-US" dirty="0"/>
          </a:p>
        </p:txBody>
      </p:sp>
      <p:sp>
        <p:nvSpPr>
          <p:cNvPr id="2" name="Title 1"/>
          <p:cNvSpPr>
            <a:spLocks noGrp="1"/>
          </p:cNvSpPr>
          <p:nvPr>
            <p:ph type="ctrTitle"/>
          </p:nvPr>
        </p:nvSpPr>
        <p:spPr/>
        <p:txBody>
          <a:bodyPr/>
          <a:lstStyle/>
          <a:p>
            <a:r>
              <a:rPr lang="en-US" b="1" dirty="0" smtClean="0"/>
              <a:t>Life Course Changes</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a:bodyPr>
          <a:lstStyle/>
          <a:p>
            <a:r>
              <a:rPr lang="en-US" dirty="0"/>
              <a:t>Life course approach is also termed as life course theory pr life course perspective.  </a:t>
            </a:r>
            <a:endParaRPr lang="en-US" dirty="0" smtClean="0"/>
          </a:p>
          <a:p>
            <a:r>
              <a:rPr lang="en-US" dirty="0" smtClean="0"/>
              <a:t>It </a:t>
            </a:r>
            <a:r>
              <a:rPr lang="en-US" dirty="0"/>
              <a:t>is basically used in the analysis of individuals’ lives within structural, cultural and social contexts.   </a:t>
            </a:r>
            <a:endParaRPr lang="en-US" dirty="0" smtClean="0"/>
          </a:p>
          <a:p>
            <a:r>
              <a:rPr lang="en-US" dirty="0" smtClean="0"/>
              <a:t>The </a:t>
            </a:r>
            <a:r>
              <a:rPr lang="en-US" dirty="0"/>
              <a:t>‘life course’ concept considers individual life as the journey from when one is born to death.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sz="quarter" idx="1"/>
          </p:nvPr>
        </p:nvSpPr>
        <p:spPr/>
        <p:txBody>
          <a:bodyPr>
            <a:normAutofit fontScale="92500"/>
          </a:bodyPr>
          <a:lstStyle/>
          <a:p>
            <a:r>
              <a:rPr lang="en-US" dirty="0" smtClean="0"/>
              <a:t>The journey is not exactly similar to that of another individual.</a:t>
            </a:r>
          </a:p>
          <a:p>
            <a:r>
              <a:rPr lang="en-US" dirty="0" smtClean="0"/>
              <a:t>It is composed of a cohort of others that were born around the same time within a certain culture.</a:t>
            </a:r>
          </a:p>
          <a:p>
            <a:r>
              <a:rPr lang="en-US" dirty="0" smtClean="0"/>
              <a:t>They undergo identical collection of macro social events.  </a:t>
            </a:r>
          </a:p>
          <a:p>
            <a:r>
              <a:rPr lang="en-US" dirty="0" smtClean="0"/>
              <a:t>These are events such as technological innovations, wars, recessions and national tragedies, as well as, successes. </a:t>
            </a:r>
          </a:p>
          <a:p>
            <a:r>
              <a:rPr lang="en-US" dirty="0" smtClean="0"/>
              <a:t>Within the micro social level, the journey is composed of a range of other individuals that form a set of intimate communities.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Course Elements</a:t>
            </a:r>
            <a:endParaRPr lang="en-US" dirty="0"/>
          </a:p>
        </p:txBody>
      </p:sp>
      <p:sp>
        <p:nvSpPr>
          <p:cNvPr id="3" name="Content Placeholder 2"/>
          <p:cNvSpPr>
            <a:spLocks noGrp="1"/>
          </p:cNvSpPr>
          <p:nvPr>
            <p:ph sz="quarter" idx="1"/>
          </p:nvPr>
        </p:nvSpPr>
        <p:spPr/>
        <p:txBody>
          <a:bodyPr>
            <a:normAutofit/>
          </a:bodyPr>
          <a:lstStyle/>
          <a:p>
            <a:r>
              <a:rPr lang="en-US" dirty="0" smtClean="0"/>
              <a:t>Family life cycle is part of the life course approach </a:t>
            </a:r>
            <a:r>
              <a:rPr lang="en-US" dirty="0" smtClean="0"/>
              <a:t>elements.</a:t>
            </a:r>
          </a:p>
          <a:p>
            <a:r>
              <a:rPr lang="en-US" dirty="0" smtClean="0"/>
              <a:t>The </a:t>
            </a:r>
            <a:r>
              <a:rPr lang="en-US" dirty="0" smtClean="0"/>
              <a:t>normal progression starts with the childhood family of </a:t>
            </a:r>
            <a:r>
              <a:rPr lang="en-US" dirty="0" smtClean="0"/>
              <a:t>orientation.</a:t>
            </a:r>
          </a:p>
          <a:p>
            <a:r>
              <a:rPr lang="en-US" dirty="0" smtClean="0"/>
              <a:t>It ends </a:t>
            </a:r>
            <a:r>
              <a:rPr lang="en-US" dirty="0" smtClean="0"/>
              <a:t>with adulthood family of </a:t>
            </a:r>
            <a:r>
              <a:rPr lang="en-US" dirty="0" smtClean="0"/>
              <a:t>productivity.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
            </a:r>
            <a:endParaRPr lang="en-US" dirty="0"/>
          </a:p>
        </p:txBody>
      </p:sp>
      <p:sp>
        <p:nvSpPr>
          <p:cNvPr id="3" name="Content Placeholder 2"/>
          <p:cNvSpPr>
            <a:spLocks noGrp="1"/>
          </p:cNvSpPr>
          <p:nvPr>
            <p:ph sz="quarter" idx="1"/>
          </p:nvPr>
        </p:nvSpPr>
        <p:spPr/>
        <p:txBody>
          <a:bodyPr/>
          <a:lstStyle/>
          <a:p>
            <a:r>
              <a:rPr lang="en-US" dirty="0" smtClean="0"/>
              <a:t>It involves shifting from the family which nurtures to the new nuclear unit within which ones turns out to be the </a:t>
            </a:r>
            <a:r>
              <a:rPr lang="en-US" dirty="0" smtClean="0"/>
              <a:t>nurturer.</a:t>
            </a:r>
          </a:p>
          <a:p>
            <a:r>
              <a:rPr lang="en-US" dirty="0" smtClean="0"/>
              <a:t>Basically</a:t>
            </a:r>
            <a:r>
              <a:rPr lang="en-US" dirty="0" smtClean="0"/>
              <a:t>, the adult sequence involves </a:t>
            </a:r>
            <a:r>
              <a:rPr lang="en-US" dirty="0" err="1" smtClean="0"/>
              <a:t>preparental</a:t>
            </a:r>
            <a:r>
              <a:rPr lang="en-US" dirty="0" smtClean="0"/>
              <a:t>,</a:t>
            </a:r>
          </a:p>
          <a:p>
            <a:r>
              <a:rPr lang="en-US" dirty="0" smtClean="0"/>
              <a:t>parental</a:t>
            </a:r>
            <a:r>
              <a:rPr lang="en-US" dirty="0" smtClean="0"/>
              <a:t>, as well </a:t>
            </a:r>
            <a:r>
              <a:rPr lang="en-US" dirty="0" smtClean="0"/>
              <a:t>as,</a:t>
            </a:r>
          </a:p>
          <a:p>
            <a:r>
              <a:rPr lang="en-US" dirty="0" smtClean="0"/>
              <a:t>post </a:t>
            </a:r>
            <a:r>
              <a:rPr lang="en-US" dirty="0" smtClean="0"/>
              <a:t>parental periods.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normAutofit/>
          </a:bodyPr>
          <a:lstStyle/>
          <a:p>
            <a:r>
              <a:rPr lang="en-US" dirty="0" smtClean="0"/>
              <a:t>Life course model assumes certain continuity together with disruption within diverse strands of life’s </a:t>
            </a:r>
            <a:r>
              <a:rPr lang="en-US" dirty="0" smtClean="0"/>
              <a:t>contexts.</a:t>
            </a:r>
          </a:p>
          <a:p>
            <a:r>
              <a:rPr lang="en-US" dirty="0" smtClean="0"/>
              <a:t>Moreover</a:t>
            </a:r>
            <a:r>
              <a:rPr lang="en-US" dirty="0" smtClean="0"/>
              <a:t>, main life elements like family, work, other immediate communities are considered as mutually </a:t>
            </a:r>
            <a:r>
              <a:rPr lang="en-US" dirty="0" smtClean="0"/>
              <a:t>influential.</a:t>
            </a:r>
          </a:p>
          <a:p>
            <a:r>
              <a:rPr lang="en-US" dirty="0" smtClean="0"/>
              <a:t>Family </a:t>
            </a:r>
            <a:r>
              <a:rPr lang="en-US" dirty="0" smtClean="0"/>
              <a:t>life cycle seems to consider as inevitable shifting from a certain period top the other.</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r>
              <a:rPr lang="en-US" dirty="0" smtClean="0"/>
              <a:t>Elder G. </a:t>
            </a:r>
            <a:r>
              <a:rPr lang="en-US" dirty="0" smtClean="0"/>
              <a:t>H. </a:t>
            </a:r>
            <a:r>
              <a:rPr lang="en-US" dirty="0" err="1" smtClean="0"/>
              <a:t>Jr</a:t>
            </a:r>
            <a:r>
              <a:rPr lang="en-US" dirty="0" smtClean="0"/>
              <a:t> &amp; </a:t>
            </a:r>
            <a:r>
              <a:rPr lang="en-US" dirty="0" err="1" smtClean="0"/>
              <a:t>Giele</a:t>
            </a:r>
            <a:r>
              <a:rPr lang="en-US" dirty="0" smtClean="0"/>
              <a:t> J.Z. (2009). </a:t>
            </a:r>
            <a:r>
              <a:rPr lang="en-US" i="1" dirty="0" smtClean="0"/>
              <a:t>Life</a:t>
            </a:r>
            <a:r>
              <a:rPr lang="en-US" dirty="0" smtClean="0"/>
              <a:t> </a:t>
            </a:r>
            <a:r>
              <a:rPr lang="en-US" i="1" dirty="0" smtClean="0"/>
              <a:t>Course Studies</a:t>
            </a:r>
            <a:r>
              <a:rPr lang="en-US" dirty="0" smtClean="0"/>
              <a:t>. </a:t>
            </a:r>
            <a:r>
              <a:rPr lang="en-US" i="1" dirty="0" smtClean="0"/>
              <a:t>An</a:t>
            </a:r>
            <a:r>
              <a:rPr lang="en-US" dirty="0" smtClean="0"/>
              <a:t> </a:t>
            </a:r>
            <a:r>
              <a:rPr lang="en-US" i="1" dirty="0" smtClean="0"/>
              <a:t>Evolving</a:t>
            </a:r>
            <a:r>
              <a:rPr lang="en-US" dirty="0" smtClean="0"/>
              <a:t> </a:t>
            </a:r>
            <a:r>
              <a:rPr lang="en-US" i="1" dirty="0" smtClean="0"/>
              <a:t>Field</a:t>
            </a:r>
            <a:r>
              <a:rPr lang="en-US" dirty="0" smtClean="0"/>
              <a:t>. </a:t>
            </a:r>
            <a:r>
              <a:rPr lang="en-US" dirty="0" smtClean="0"/>
              <a:t>In Elder G. H. </a:t>
            </a:r>
            <a:r>
              <a:rPr lang="en-US" dirty="0" err="1" smtClean="0"/>
              <a:t>Jr</a:t>
            </a:r>
            <a:r>
              <a:rPr lang="en-US" dirty="0" smtClean="0"/>
              <a:t> &amp; </a:t>
            </a:r>
            <a:r>
              <a:rPr lang="en-US" dirty="0" err="1" smtClean="0"/>
              <a:t>Giele</a:t>
            </a:r>
            <a:r>
              <a:rPr lang="en-US" dirty="0" smtClean="0"/>
              <a:t> J.Z. (Eds.), The Craft of Life Course Research (pp 1–28). New-</a:t>
            </a:r>
            <a:r>
              <a:rPr lang="en-US" dirty="0" err="1" smtClean="0"/>
              <a:t>york</a:t>
            </a:r>
            <a:r>
              <a:rPr lang="en-US" dirty="0" smtClean="0"/>
              <a:t>, London: The Guilford Press.</a:t>
            </a:r>
          </a:p>
          <a:p>
            <a:r>
              <a:rPr lang="en-US" dirty="0" smtClean="0"/>
              <a:t>Levy, R., </a:t>
            </a:r>
            <a:r>
              <a:rPr lang="en-US" dirty="0" err="1" smtClean="0"/>
              <a:t>Ghisletta</a:t>
            </a:r>
            <a:r>
              <a:rPr lang="en-US" dirty="0" smtClean="0"/>
              <a:t>, P., Le Goff, J. M., </a:t>
            </a:r>
            <a:r>
              <a:rPr lang="en-US" dirty="0" err="1" smtClean="0"/>
              <a:t>Spini</a:t>
            </a:r>
            <a:r>
              <a:rPr lang="en-US" dirty="0" smtClean="0"/>
              <a:t>, D., &amp; </a:t>
            </a:r>
            <a:r>
              <a:rPr lang="en-US" dirty="0" err="1" smtClean="0"/>
              <a:t>Widmer</a:t>
            </a:r>
            <a:r>
              <a:rPr lang="en-US" dirty="0" smtClean="0"/>
              <a:t>, E. (2005). </a:t>
            </a:r>
            <a:r>
              <a:rPr lang="en-US" i="1" dirty="0" smtClean="0"/>
              <a:t>Towards</a:t>
            </a:r>
            <a:r>
              <a:rPr lang="en-US" dirty="0" smtClean="0"/>
              <a:t> </a:t>
            </a:r>
            <a:r>
              <a:rPr lang="en-US" i="1" dirty="0" smtClean="0"/>
              <a:t>an</a:t>
            </a:r>
            <a:r>
              <a:rPr lang="en-US" dirty="0" smtClean="0"/>
              <a:t> </a:t>
            </a:r>
            <a:r>
              <a:rPr lang="en-US" i="1" dirty="0" smtClean="0"/>
              <a:t>Interdisciplinary</a:t>
            </a:r>
            <a:r>
              <a:rPr lang="en-US" dirty="0" smtClean="0"/>
              <a:t> </a:t>
            </a:r>
            <a:r>
              <a:rPr lang="en-US" i="1" dirty="0" smtClean="0"/>
              <a:t>Perspective</a:t>
            </a:r>
            <a:r>
              <a:rPr lang="en-US" dirty="0" smtClean="0"/>
              <a:t> </a:t>
            </a:r>
            <a:r>
              <a:rPr lang="en-US" i="1" dirty="0" smtClean="0"/>
              <a:t>on</a:t>
            </a:r>
            <a:r>
              <a:rPr lang="en-US" dirty="0" smtClean="0"/>
              <a:t> </a:t>
            </a:r>
            <a:r>
              <a:rPr lang="en-US" i="1" dirty="0" smtClean="0"/>
              <a:t>the</a:t>
            </a:r>
            <a:r>
              <a:rPr lang="en-US" dirty="0" smtClean="0"/>
              <a:t> </a:t>
            </a:r>
            <a:r>
              <a:rPr lang="en-US" i="1" dirty="0" smtClean="0"/>
              <a:t>Life</a:t>
            </a:r>
            <a:r>
              <a:rPr lang="en-US" dirty="0" smtClean="0"/>
              <a:t> </a:t>
            </a:r>
            <a:r>
              <a:rPr lang="en-US" i="1" dirty="0" smtClean="0"/>
              <a:t>Course</a:t>
            </a:r>
            <a:r>
              <a:rPr lang="en-US" dirty="0" smtClean="0"/>
              <a:t>. pp. 3–32. Elsevier.  </a:t>
            </a:r>
          </a:p>
          <a:p>
            <a:pPr>
              <a:buNone/>
            </a:pPr>
            <a:r>
              <a:rPr lang="en-US" dirty="0" smtClean="0"/>
              <a:t/>
            </a:r>
            <a:br>
              <a:rPr lang="en-US" dirty="0" smtClean="0"/>
            </a:b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102</TotalTime>
  <Words>756</Words>
  <Application>Microsoft Office PowerPoint</Application>
  <PresentationFormat>On-screen Show (4:3)</PresentationFormat>
  <Paragraphs>44</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Civic</vt:lpstr>
      <vt:lpstr>Life Course Changes</vt:lpstr>
      <vt:lpstr>Introduction</vt:lpstr>
      <vt:lpstr>Contd.</vt:lpstr>
      <vt:lpstr>Life Course Elements</vt:lpstr>
      <vt:lpstr>Contd.</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Course Changes</dc:title>
  <dc:creator>TITUS</dc:creator>
  <cp:lastModifiedBy>TITUS</cp:lastModifiedBy>
  <cp:revision>10</cp:revision>
  <dcterms:created xsi:type="dcterms:W3CDTF">2019-01-25T11:15:14Z</dcterms:created>
  <dcterms:modified xsi:type="dcterms:W3CDTF">2019-01-25T17:42:28Z</dcterms:modified>
</cp:coreProperties>
</file>